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  <p:sldMasterId id="2147483697" r:id="rId3"/>
    <p:sldMasterId id="2147483709" r:id="rId4"/>
    <p:sldMasterId id="2147483721" r:id="rId5"/>
    <p:sldMasterId id="2147483733" r:id="rId6"/>
    <p:sldMasterId id="2147483745" r:id="rId7"/>
    <p:sldMasterId id="2147483757" r:id="rId8"/>
    <p:sldMasterId id="2147483769" r:id="rId9"/>
    <p:sldMasterId id="2147483781" r:id="rId10"/>
    <p:sldMasterId id="2147483793" r:id="rId11"/>
  </p:sldMasterIdLst>
  <p:notesMasterIdLst>
    <p:notesMasterId r:id="rId24"/>
  </p:notesMasterIdLst>
  <p:sldIdLst>
    <p:sldId id="256" r:id="rId12"/>
    <p:sldId id="258" r:id="rId13"/>
    <p:sldId id="259" r:id="rId14"/>
    <p:sldId id="260" r:id="rId15"/>
    <p:sldId id="261" r:id="rId16"/>
    <p:sldId id="266" r:id="rId17"/>
    <p:sldId id="267" r:id="rId18"/>
    <p:sldId id="262" r:id="rId19"/>
    <p:sldId id="263" r:id="rId20"/>
    <p:sldId id="264" r:id="rId21"/>
    <p:sldId id="265" r:id="rId22"/>
    <p:sldId id="257" r:id="rId23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F148DFD-76E5-4ED8-AF9B-18305ED191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A39EF-9A06-4E04-9F3F-04087822A383}" type="datetimeFigureOut">
              <a:rPr lang="en-US"/>
              <a:pPr>
                <a:defRPr/>
              </a:pPr>
              <a:t>3/3/2009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CC2C5-0AAE-4771-B7CF-7CD9514E5D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584CE-E4D0-444F-A2EF-27CF97893FD7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ED098-5E21-4DC0-B475-93BDD3D20D0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A58EC-01DF-4F70-813D-DCF41007FE1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05B0D-5709-4EF1-B75A-0DB381B09B6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650C3-D322-4EAB-9874-ED8BC0E46C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DB838-E164-4AF1-91E6-47D58A7963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27E9D-5C03-4A7C-B2AD-7B12AB82AF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0764-DFEF-4E5E-8289-476CF7E4DA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9E14-B36F-4B1E-9ED9-9031E77FEF9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8D35D-C4B5-4A94-BFE2-CEA10F3723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DFD26-2E1D-491B-9071-2F377186ED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20323-C48A-47F3-8580-C1664BADC5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7E544-D8AD-4CF1-BDC2-0F082769B8B9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313E0-13A5-47ED-94F9-E211FAE9F42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A9B58-54EC-49C1-8421-348E86F3902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1A91A-7125-4030-9A7A-C8F6EE88B33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A7511-D1D8-4EB3-9619-D022E8F3A26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3ABC1-411D-49E6-91D6-240B7A1CD9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5A563-3367-4437-BC44-F165A449BBD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FB9EE-332A-4AD2-8912-8F4A358C41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D9C16-1059-4378-B8BD-67FB76CEDC5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83C14-6820-4C01-9144-2D2C3A0F70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8E5B8-7329-4E0C-8904-017375976C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500E2-B91B-42F4-9F61-401C4FA7DA2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990600"/>
            <a:ext cx="8001000" cy="5410200"/>
          </a:xfrm>
        </p:spPr>
        <p:txBody>
          <a:bodyPr rtlCol="0">
            <a:normAutofit/>
          </a:bodyPr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VCE Physical Education - Unit 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D29F1-1061-4459-BC1E-FE42615D764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random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463BC-D717-45B1-831D-B4E6A708BA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261D1-99A8-48B7-AE99-BAAB64AA979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05655-A351-41F3-B9E4-265084FD65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0B6E5-C940-4B91-B407-309BAF19B21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2686050"/>
          </a:xfrm>
        </p:spPr>
        <p:txBody>
          <a:bodyPr/>
          <a:lstStyle>
            <a:lvl1pPr algn="l">
              <a:defRPr sz="66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962400"/>
            <a:ext cx="6400800" cy="1905000"/>
          </a:xfrm>
        </p:spPr>
        <p:txBody>
          <a:bodyPr/>
          <a:lstStyle>
            <a:lvl1pPr marL="0" indent="0">
              <a:buFontTx/>
              <a:buNone/>
              <a:defRPr sz="3200"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000" b="1" smtClean="0"/>
            </a:lvl1pPr>
          </a:lstStyle>
          <a:p>
            <a:pPr>
              <a:defRPr/>
            </a:pPr>
            <a:fld id="{04BA39EF-9A06-4E04-9F3F-04087822A383}" type="datetimeFigureOut">
              <a:rPr lang="en-US"/>
              <a:pPr>
                <a:defRPr/>
              </a:pPr>
              <a:t>3/3/2009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000" b="1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000" b="1" smtClean="0"/>
            </a:lvl1pPr>
          </a:lstStyle>
          <a:p>
            <a:pPr>
              <a:defRPr/>
            </a:pPr>
            <a:fld id="{EB440956-B9D4-4674-A92B-DDB0708E05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4AE0A-317E-4ECF-B079-CA4527DD7261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3FC11-B5E4-4D4A-A7EE-150A27F37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2FE9D-787F-4328-9CED-BFA4C186EAFD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43C16-4589-4DD6-9D2C-81D4C17F470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B316E-5CEA-474D-826E-054DAD1C367E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68186-590F-40E9-8831-D377D70E18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835B1-C665-4A74-90F2-A3E26AA4918C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3B569-7032-454F-87F3-A138CC968C2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E7F69-4255-4098-9A46-A28DDAF61298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94EFA-3375-4064-AFD6-9473DA989C1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EBC3C-668E-472E-BCA9-2DA0B41ED308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A129B-1853-4F41-8C2D-604D1356A5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49CBD-7D0C-4C63-BEED-63B0BC42E8CB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8A01C-ED50-4A2B-80C5-2B7B15EEB30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938A6-926C-406C-BF79-4BA6A415E641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E5811-7164-4B3B-899C-5BA324C017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264CE-F310-44D6-B558-3E6E2833CB23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E3343-F11A-4CC3-94AE-A5A90F66FA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FAE8A-8BA6-461E-8DCB-A5350CB3C291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0B090-2803-4828-9E52-EC85731F5E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E8E00-2416-4A63-9ADD-B79C99B80537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DB618-2442-44CB-A90A-211AE13065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BA39EF-9A06-4E04-9F3F-04087822A383}" type="datetimeFigureOut">
              <a:rPr lang="en-US"/>
              <a:pPr>
                <a:defRPr/>
              </a:pPr>
              <a:t>3/3/2009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BB8E4D-9B6A-4ED3-9278-23549AA175F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4D1A6-B05C-4DBC-B3F1-F39D94BDB220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FDD5-D3B2-4B91-A71F-A35CEB5F20C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1BEFF-A16A-43F6-BE18-CAEF86EBA52B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AB972-7F3E-4012-9B76-74BDBFEE9E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0DFFF-3027-4FE6-A001-983C7F3A8BC1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9D3BE-217E-4700-B19A-2269A39D1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B5533-1D3F-483A-9172-1D00F8E927AE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49982-CB33-485C-B411-7B35C699A6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183CF-E628-44B9-9EE1-573CF2DF122A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0CC61-324F-4CB3-B78B-CF9FBF206B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DCA4-7A06-4DFE-A715-F67F152421AA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75395-CB83-46B8-8B40-63BCCB10FD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4ABE0-255B-4016-B0C8-E6350A3AB678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4CAA9-40F9-4F0D-B83D-C970E376C9B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FA7CC-0861-4B02-A0D2-D5776859B077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B0757-C66B-4643-ADA5-888B813830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E9CA-4435-4EF7-A78C-FE242F5ABC7D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C361A-2903-40DE-A88A-7BD97E7FCE4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C0847-1629-47B5-B94F-31E0BF7CF3E7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6378F-A318-42A7-A118-28D88AC550C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22A11-E96C-4B28-AA37-1C40D2D2FC0A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893B8-F1C9-450A-979A-E496D9A6E5E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990600"/>
            <a:ext cx="8001000" cy="54102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VCE Physical Education - Unit 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ACC7-F9EC-449E-9D64-8F9E8281D60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883D2-19BB-4CCE-8DE0-38AD706F3D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D38F-AD01-4605-B7F6-CB964D88EE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2AEC7-9C3E-4C95-A9B7-58B45722BA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71C95-2FB9-4F3B-88A2-7EC909934B2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814E5-BB56-4985-A565-B725480E1650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FEA66-E572-4E30-BF14-B3C106F17C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84B16-429B-4E39-B04D-90F91D53A7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84CEB-EF69-4151-9322-A3A331D651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5219F-E403-455F-A4AC-9EE512428D4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27AD0-21A4-4579-A35B-52EA1B27A3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5FDF1-23C3-444D-A660-F335E976ED3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1F38B-80A1-46F1-ADA9-CAD53C7E99B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2A00D-3D9B-4047-9B18-AEE0A2880FB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A85FB-C737-434C-B9AB-E7F802577A4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B1F3A-EE9B-4788-9C57-A8FADDE6C7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406D9-47C0-4F04-9B9C-A8E0919CA99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CDB8-9764-4B17-9D86-FA72B94C14BD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3C469-758E-4AB5-B50B-6BB771C55A5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5E79E-E711-428D-9467-7D3A685AF7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39E40-D8AD-486E-B5C8-D7CC36F2BBA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1795C-289D-43CF-9D3B-DBE878ACE06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674C3-78A1-4F00-8F71-68F55B06DCC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1865-8B7C-402E-9E18-3F44E1BFEB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82920-E200-4DA9-82C3-437F2EFF949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B1D22-6B40-421A-92F3-E2301A57950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EF8E1-81AB-44A0-8944-7BD09E2624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F0576-516E-4171-A993-D79F0969DD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75529-F03A-4B9F-ACD2-B0C4748EC2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DEBE4-FD3B-4308-9AE8-AE9937CE47DC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456F4-6A62-464A-8993-576DB7FD9D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41C79-43B0-4B6C-8EA1-2C8954AA4CB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5AC6D-9B48-4D27-96DF-FCB3BD4863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7C10-92B0-4D45-A088-6D37C796BF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5C94B-3C02-4C6C-9D20-D6B7D7B2E86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4CAB4-5467-4EB3-B990-E4918F5DE88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5F14A-E963-4879-8B65-653537C95E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A0344-5617-42F8-8C25-A75FF76805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3D51E-D8B7-45C9-882A-DCD1B55DE19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6D298-7AF9-4BFF-9FF6-AEDE36DCA0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23B23-846A-46D9-B60F-9EDE257832E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5E748-B978-4537-8CBD-52A5BA529FB7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60B6-5E49-4B39-AE32-F397AF9DBA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7C284-BDF8-4954-9078-F4CE8E8583B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9F16A-4930-4E3F-9714-A7DA6E7FA9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0C5EF-DA9D-4CB5-BA66-19E51B951F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6F2BF-D113-4375-8ED3-E6B63BC26F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4DA0F-93CB-4AA1-A389-E1EF1E8CA99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41A45-3B6B-4AEE-94F6-63277D9DD1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9AC44-800F-4008-A62F-502F3FFE70F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4D34C-7F7A-4400-A468-2B00A2709BD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1D898-C854-45EB-8711-BDEB46C584D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20E3-EB6F-48A5-9E91-02DA0346482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4D390-F7E5-49AF-9644-338DEF9DEF96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7D34-B89E-484A-8849-1FE2CFDB47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D0C01-B3F4-4204-A335-06997EAA863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03D3B-0A2C-496E-9EAB-43AD4B1EC5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882F5-237A-4318-85FF-AA901B085B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7A49E-3ADB-4F1C-97BB-5FBC9F4F3FB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D6AB2-4839-4FF5-89CD-7D19DA85E69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F8442-9042-4BEC-A187-3AF9F22DB4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D99C9-FCB5-4AB7-897F-04D518DCAE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B25F2-BD7E-4778-B1B5-EBA541853C1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313A8-E29D-456B-B8FB-183A0E04DC9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D74DE-FAAA-49ED-8532-EEBC38BF35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8BDC8-CAD5-4C01-8C52-49765D9A3470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234DF-5F0B-45FD-A6DB-BB81B4B8686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8F8A2-F2AC-4D0B-8069-E18F79DA872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BBE18-921F-46B8-9D40-465479CD1A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B980A-B7A2-424E-9F65-9F227D95CFE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1387D-D54E-4583-8A96-4AED50D86E4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B8441-4E51-48A1-9215-6B9974D7DD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D1DB3-852C-42F3-AB7B-D3C5904A82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B1393-774E-452A-9FBA-ADBABD373FA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B1A1B-F72C-46EB-9071-4FB3A3EAF1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CE16-A6BD-4CB2-813E-012AAF4927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B02A9-3ABB-4C38-959C-A6A34C9CBC1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E6B90D3-1F53-40C4-954E-42732B380A16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01A7FF69-634B-42FD-828D-86142AB5F4B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930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FB02426B-B69D-491F-8F63-0616A77B08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C0E3E699-7D90-467B-BD84-E46B451739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2792AB83-E27A-4A15-A518-1B4753A4E4C3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99984DC3-647B-48CA-9DFB-26C015A4ADE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2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cs typeface="+mn-cs"/>
              </a:defRPr>
            </a:lvl1pPr>
          </a:lstStyle>
          <a:p>
            <a:pPr>
              <a:defRPr/>
            </a:pPr>
            <a:fld id="{76B8D3E6-57EC-407C-894C-4C8E8CD8A1D1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cs typeface="+mn-cs"/>
              </a:defRPr>
            </a:lvl1pPr>
          </a:lstStyle>
          <a:p>
            <a:pPr>
              <a:defRPr/>
            </a:pPr>
            <a:fld id="{8B80EBBA-22E1-4171-9ABA-9CB66981F9F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933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E55A57B3-CEC2-4985-BCCB-398496261D2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5FAF538A-C350-4576-8BA5-335FF35376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31FE375-3887-41F4-A1EE-02FF8DAB00A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8E40A269-0DC8-4828-9DA8-8A72AE3B9F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2F813E3-A5EC-4572-9644-4D1BB3588B0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0FF0864-22A5-421D-AA11-39C393111E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0.wmf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smtClean="0"/>
              <a:t>STAGES OF CHANGE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>
                <a:solidFill>
                  <a:srgbClr val="FF0000"/>
                </a:solidFill>
              </a:rPr>
              <a:t>Strategies for promoting PA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1828800" y="1666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0"/>
            <a:ext cx="76200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6" name="Rectangle 10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507412" cy="692150"/>
          </a:xfrm>
        </p:spPr>
        <p:txBody>
          <a:bodyPr/>
          <a:lstStyle/>
          <a:p>
            <a:r>
              <a:rPr lang="en-AU" sz="2400" b="1" smtClean="0"/>
              <a:t>Readiness to change – (motivational readiness)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sp>
        <p:nvSpPr>
          <p:cNvPr id="331778" name="Line 2"/>
          <p:cNvSpPr>
            <a:spLocks noChangeShapeType="1"/>
          </p:cNvSpPr>
          <p:nvPr/>
        </p:nvSpPr>
        <p:spPr bwMode="auto">
          <a:xfrm>
            <a:off x="5508625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79" name="Line 3"/>
          <p:cNvSpPr>
            <a:spLocks noChangeShapeType="1"/>
          </p:cNvSpPr>
          <p:nvPr/>
        </p:nvSpPr>
        <p:spPr bwMode="auto">
          <a:xfrm>
            <a:off x="1187450" y="51577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1187450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1" name="Line 5"/>
          <p:cNvSpPr>
            <a:spLocks noChangeShapeType="1"/>
          </p:cNvSpPr>
          <p:nvPr/>
        </p:nvSpPr>
        <p:spPr bwMode="auto">
          <a:xfrm>
            <a:off x="320357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2" name="Line 6"/>
          <p:cNvSpPr>
            <a:spLocks noChangeShapeType="1"/>
          </p:cNvSpPr>
          <p:nvPr/>
        </p:nvSpPr>
        <p:spPr bwMode="auto">
          <a:xfrm>
            <a:off x="572452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3" name="Line 7"/>
          <p:cNvSpPr>
            <a:spLocks noChangeShapeType="1"/>
          </p:cNvSpPr>
          <p:nvPr/>
        </p:nvSpPr>
        <p:spPr bwMode="auto">
          <a:xfrm>
            <a:off x="7885113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4" name="Line 8"/>
          <p:cNvSpPr>
            <a:spLocks noChangeShapeType="1"/>
          </p:cNvSpPr>
          <p:nvPr/>
        </p:nvSpPr>
        <p:spPr bwMode="auto">
          <a:xfrm>
            <a:off x="6877050" y="21336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5" name="Line 9"/>
          <p:cNvSpPr>
            <a:spLocks noChangeShapeType="1"/>
          </p:cNvSpPr>
          <p:nvPr/>
        </p:nvSpPr>
        <p:spPr bwMode="auto">
          <a:xfrm>
            <a:off x="2555875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>
            <a:off x="755650" y="908050"/>
            <a:ext cx="79216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AU"/>
              <a:t>Are you accumulating at least </a:t>
            </a:r>
            <a:r>
              <a:rPr lang="en-AU" b="1"/>
              <a:t>30</a:t>
            </a:r>
            <a:r>
              <a:rPr lang="en-AU"/>
              <a:t> minutes of </a:t>
            </a:r>
            <a:r>
              <a:rPr lang="en-AU" b="1"/>
              <a:t> moderate-intensity</a:t>
            </a:r>
            <a:r>
              <a:rPr lang="en-AU"/>
              <a:t> physical activity on </a:t>
            </a:r>
            <a:r>
              <a:rPr lang="en-AU" b="1"/>
              <a:t>most </a:t>
            </a:r>
            <a:r>
              <a:rPr lang="en-AU"/>
              <a:t>(five+) days of the week?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>
            <a:off x="2051050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>
            <a:off x="6372225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179388" y="2287588"/>
            <a:ext cx="4321175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AU"/>
              <a:t>Are you accumulating at least </a:t>
            </a:r>
            <a:r>
              <a:rPr lang="en-AU" b="1"/>
              <a:t>30</a:t>
            </a:r>
            <a:r>
              <a:rPr lang="en-AU"/>
              <a:t> minutes of </a:t>
            </a:r>
            <a:r>
              <a:rPr lang="en-AU" b="1"/>
              <a:t>moderate-intensity</a:t>
            </a:r>
            <a:r>
              <a:rPr lang="en-AU"/>
              <a:t> physical activity at </a:t>
            </a:r>
            <a:r>
              <a:rPr lang="en-AU" b="1"/>
              <a:t>least one day per week</a:t>
            </a:r>
            <a:r>
              <a:rPr lang="en-AU"/>
              <a:t>?</a:t>
            </a:r>
          </a:p>
        </p:txBody>
      </p:sp>
      <p:sp>
        <p:nvSpPr>
          <p:cNvPr id="331791" name="Text Box 15"/>
          <p:cNvSpPr txBox="1">
            <a:spLocks noChangeArrowheads="1"/>
          </p:cNvSpPr>
          <p:nvPr/>
        </p:nvSpPr>
        <p:spPr bwMode="auto">
          <a:xfrm>
            <a:off x="4751388" y="2276475"/>
            <a:ext cx="4321175" cy="9350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/>
              <a:t>Have you been doing this on a regular basis for the last six months?</a:t>
            </a:r>
          </a:p>
        </p:txBody>
      </p:sp>
      <p:sp>
        <p:nvSpPr>
          <p:cNvPr id="331792" name="Text Box 16"/>
          <p:cNvSpPr txBox="1">
            <a:spLocks noChangeArrowheads="1"/>
          </p:cNvSpPr>
          <p:nvPr/>
        </p:nvSpPr>
        <p:spPr bwMode="auto">
          <a:xfrm>
            <a:off x="179388" y="3860800"/>
            <a:ext cx="1655762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/>
              <a:t>Do you intend to increase your physical activity?</a:t>
            </a:r>
          </a:p>
        </p:txBody>
      </p:sp>
      <p:sp>
        <p:nvSpPr>
          <p:cNvPr id="331793" name="Text Box 17"/>
          <p:cNvSpPr txBox="1">
            <a:spLocks noChangeArrowheads="1"/>
          </p:cNvSpPr>
          <p:nvPr/>
        </p:nvSpPr>
        <p:spPr bwMode="auto">
          <a:xfrm>
            <a:off x="2124075" y="3860800"/>
            <a:ext cx="201612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/>
              <a:t>If you’re doing physical activity irregularly, you’re in the </a:t>
            </a:r>
            <a:r>
              <a:rPr lang="en-AU" sz="1600" b="1"/>
              <a:t>preparation stage.</a:t>
            </a:r>
            <a:endParaRPr lang="en-AU" sz="1600"/>
          </a:p>
        </p:txBody>
      </p:sp>
      <p:sp>
        <p:nvSpPr>
          <p:cNvPr id="331794" name="Text Box 18"/>
          <p:cNvSpPr txBox="1">
            <a:spLocks noChangeArrowheads="1"/>
          </p:cNvSpPr>
          <p:nvPr/>
        </p:nvSpPr>
        <p:spPr bwMode="auto">
          <a:xfrm>
            <a:off x="250825" y="5878513"/>
            <a:ext cx="3025775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/>
              <a:t>If you’re not even thinking about it, you are in the </a:t>
            </a:r>
            <a:r>
              <a:rPr lang="en-AU" b="1"/>
              <a:t>precontemplation stage.</a:t>
            </a:r>
          </a:p>
        </p:txBody>
      </p:sp>
      <p:sp>
        <p:nvSpPr>
          <p:cNvPr id="331795" name="Text Box 19"/>
          <p:cNvSpPr txBox="1">
            <a:spLocks noChangeArrowheads="1"/>
          </p:cNvSpPr>
          <p:nvPr/>
        </p:nvSpPr>
        <p:spPr bwMode="auto">
          <a:xfrm>
            <a:off x="3563938" y="5878513"/>
            <a:ext cx="4032250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/>
              <a:t>If you're giving it a thought now and then but not doing it, you are in the </a:t>
            </a:r>
            <a:r>
              <a:rPr lang="en-AU" b="1"/>
              <a:t>contemplation stage.</a:t>
            </a:r>
          </a:p>
        </p:txBody>
      </p:sp>
      <p:sp>
        <p:nvSpPr>
          <p:cNvPr id="331796" name="Text Box 20"/>
          <p:cNvSpPr txBox="1">
            <a:spLocks noChangeArrowheads="1"/>
          </p:cNvSpPr>
          <p:nvPr/>
        </p:nvSpPr>
        <p:spPr bwMode="auto">
          <a:xfrm>
            <a:off x="4356100" y="3860800"/>
            <a:ext cx="2303463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/>
              <a:t>If you have been doing this consistently but for fewer than six months, you are in the </a:t>
            </a:r>
            <a:r>
              <a:rPr lang="en-AU" sz="1600" b="1"/>
              <a:t>action stage.</a:t>
            </a:r>
          </a:p>
        </p:txBody>
      </p:sp>
      <p:sp>
        <p:nvSpPr>
          <p:cNvPr id="331797" name="Text Box 21"/>
          <p:cNvSpPr txBox="1">
            <a:spLocks noChangeArrowheads="1"/>
          </p:cNvSpPr>
          <p:nvPr/>
        </p:nvSpPr>
        <p:spPr bwMode="auto">
          <a:xfrm>
            <a:off x="6732588" y="3860800"/>
            <a:ext cx="233997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/>
              <a:t>If you’re maintained the new habit for six months of more you are in the </a:t>
            </a:r>
            <a:r>
              <a:rPr lang="en-AU" sz="1600" b="1"/>
              <a:t>maintenance stage.</a:t>
            </a:r>
          </a:p>
        </p:txBody>
      </p:sp>
      <p:sp>
        <p:nvSpPr>
          <p:cNvPr id="331798" name="Text Box 22"/>
          <p:cNvSpPr txBox="1">
            <a:spLocks noChangeArrowheads="1"/>
          </p:cNvSpPr>
          <p:nvPr/>
        </p:nvSpPr>
        <p:spPr bwMode="auto">
          <a:xfrm>
            <a:off x="684213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99" name="Text Box 23"/>
          <p:cNvSpPr txBox="1">
            <a:spLocks noChangeArrowheads="1"/>
          </p:cNvSpPr>
          <p:nvPr/>
        </p:nvSpPr>
        <p:spPr bwMode="auto">
          <a:xfrm>
            <a:off x="684213" y="535781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0" name="Text Box 24"/>
          <p:cNvSpPr txBox="1">
            <a:spLocks noChangeArrowheads="1"/>
          </p:cNvSpPr>
          <p:nvPr/>
        </p:nvSpPr>
        <p:spPr bwMode="auto">
          <a:xfrm>
            <a:off x="5219700" y="3357563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1" name="Text Box 25"/>
          <p:cNvSpPr txBox="1">
            <a:spLocks noChangeArrowheads="1"/>
          </p:cNvSpPr>
          <p:nvPr/>
        </p:nvSpPr>
        <p:spPr bwMode="auto">
          <a:xfrm>
            <a:off x="5003800" y="537368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2" name="Text Box 26"/>
          <p:cNvSpPr txBox="1">
            <a:spLocks noChangeArrowheads="1"/>
          </p:cNvSpPr>
          <p:nvPr/>
        </p:nvSpPr>
        <p:spPr bwMode="auto">
          <a:xfrm>
            <a:off x="270033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3" name="Text Box 27"/>
          <p:cNvSpPr txBox="1">
            <a:spLocks noChangeArrowheads="1"/>
          </p:cNvSpPr>
          <p:nvPr/>
        </p:nvSpPr>
        <p:spPr bwMode="auto">
          <a:xfrm>
            <a:off x="738028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4" name="Line 28"/>
          <p:cNvSpPr>
            <a:spLocks noChangeShapeType="1"/>
          </p:cNvSpPr>
          <p:nvPr/>
        </p:nvSpPr>
        <p:spPr bwMode="auto">
          <a:xfrm>
            <a:off x="4643438" y="155733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5" name="Line 29"/>
          <p:cNvSpPr>
            <a:spLocks noChangeShapeType="1"/>
          </p:cNvSpPr>
          <p:nvPr/>
        </p:nvSpPr>
        <p:spPr bwMode="auto">
          <a:xfrm>
            <a:off x="2555875" y="162877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6" name="Line 30"/>
          <p:cNvSpPr>
            <a:spLocks noChangeShapeType="1"/>
          </p:cNvSpPr>
          <p:nvPr/>
        </p:nvSpPr>
        <p:spPr bwMode="auto">
          <a:xfrm>
            <a:off x="2555875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7" name="Line 31"/>
          <p:cNvSpPr>
            <a:spLocks noChangeShapeType="1"/>
          </p:cNvSpPr>
          <p:nvPr/>
        </p:nvSpPr>
        <p:spPr bwMode="auto">
          <a:xfrm>
            <a:off x="6877050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8" name="Line 32"/>
          <p:cNvSpPr>
            <a:spLocks noChangeShapeType="1"/>
          </p:cNvSpPr>
          <p:nvPr/>
        </p:nvSpPr>
        <p:spPr bwMode="auto">
          <a:xfrm>
            <a:off x="1187450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9" name="Line 33"/>
          <p:cNvSpPr>
            <a:spLocks noChangeShapeType="1"/>
          </p:cNvSpPr>
          <p:nvPr/>
        </p:nvSpPr>
        <p:spPr bwMode="auto">
          <a:xfrm>
            <a:off x="320357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0" name="Line 34"/>
          <p:cNvSpPr>
            <a:spLocks noChangeShapeType="1"/>
          </p:cNvSpPr>
          <p:nvPr/>
        </p:nvSpPr>
        <p:spPr bwMode="auto">
          <a:xfrm>
            <a:off x="572452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1" name="Line 35"/>
          <p:cNvSpPr>
            <a:spLocks noChangeShapeType="1"/>
          </p:cNvSpPr>
          <p:nvPr/>
        </p:nvSpPr>
        <p:spPr bwMode="auto">
          <a:xfrm>
            <a:off x="7885113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2" name="Line 36"/>
          <p:cNvSpPr>
            <a:spLocks noChangeShapeType="1"/>
          </p:cNvSpPr>
          <p:nvPr/>
        </p:nvSpPr>
        <p:spPr bwMode="auto">
          <a:xfrm>
            <a:off x="5508625" y="52292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3" name="Line 37"/>
          <p:cNvSpPr>
            <a:spLocks noChangeShapeType="1"/>
          </p:cNvSpPr>
          <p:nvPr/>
        </p:nvSpPr>
        <p:spPr bwMode="auto">
          <a:xfrm flipH="1">
            <a:off x="1187450" y="522922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4" name="Line 38"/>
          <p:cNvSpPr>
            <a:spLocks noChangeShapeType="1"/>
          </p:cNvSpPr>
          <p:nvPr/>
        </p:nvSpPr>
        <p:spPr bwMode="auto">
          <a:xfrm>
            <a:off x="1187450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1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3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3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3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3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3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3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33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3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3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6" grpId="0"/>
      <p:bldP spid="331778" grpId="0" animBg="1"/>
      <p:bldP spid="331779" grpId="0" animBg="1"/>
      <p:bldP spid="331780" grpId="0" animBg="1"/>
      <p:bldP spid="331781" grpId="0" animBg="1"/>
      <p:bldP spid="331782" grpId="0" animBg="1"/>
      <p:bldP spid="331783" grpId="0" animBg="1"/>
      <p:bldP spid="331784" grpId="0" animBg="1"/>
      <p:bldP spid="331784" grpId="1" animBg="1"/>
      <p:bldP spid="331785" grpId="0" animBg="1"/>
      <p:bldP spid="331787" grpId="0" animBg="1"/>
      <p:bldP spid="331788" grpId="0" animBg="1"/>
      <p:bldP spid="331789" grpId="0" animBg="1"/>
      <p:bldP spid="331790" grpId="0" animBg="1"/>
      <p:bldP spid="331791" grpId="0" animBg="1"/>
      <p:bldP spid="331791" grpId="1" animBg="1"/>
      <p:bldP spid="331792" grpId="0" animBg="1"/>
      <p:bldP spid="331793" grpId="0" animBg="1"/>
      <p:bldP spid="331794" grpId="0" animBg="1"/>
      <p:bldP spid="331795" grpId="0" animBg="1"/>
      <p:bldP spid="331796" grpId="0" animBg="1"/>
      <p:bldP spid="331797" grpId="0" animBg="1"/>
      <p:bldP spid="331798" grpId="0" animBg="1"/>
      <p:bldP spid="331799" grpId="0" animBg="1"/>
      <p:bldP spid="331800" grpId="0" animBg="1"/>
      <p:bldP spid="331801" grpId="0" animBg="1"/>
      <p:bldP spid="331802" grpId="0" animBg="1"/>
      <p:bldP spid="331803" grpId="0" animBg="1"/>
      <p:bldP spid="331804" grpId="0" animBg="1"/>
      <p:bldP spid="331805" grpId="0" animBg="1"/>
      <p:bldP spid="331806" grpId="0" animBg="1"/>
      <p:bldP spid="331807" grpId="0" animBg="1"/>
      <p:bldP spid="331808" grpId="0" animBg="1"/>
      <p:bldP spid="331809" grpId="0" animBg="1"/>
      <p:bldP spid="331810" grpId="0" animBg="1"/>
      <p:bldP spid="331811" grpId="0" animBg="1"/>
      <p:bldP spid="331812" grpId="0" animBg="1"/>
      <p:bldP spid="331812" grpId="1" animBg="1"/>
      <p:bldP spid="331813" grpId="0" animBg="1"/>
      <p:bldP spid="3318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9935894-3899-4A58-8962-A7C1F955A9AC}" type="datetime1">
              <a:rPr lang="en-AU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AA872-F404-4AB5-80C2-1C55AD03A30C}" type="slidenum">
              <a:rPr lang="en-AU"/>
              <a:pPr>
                <a:defRPr/>
              </a:pPr>
              <a:t>12</a:t>
            </a:fld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solidFill>
                  <a:srgbClr val="FF3300"/>
                </a:solidFill>
              </a:rPr>
              <a:t>Stages of Change Model</a:t>
            </a: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0"/>
            <a:ext cx="35655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714375" y="1214438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 dirty="0">
                <a:solidFill>
                  <a:srgbClr val="FFFF00"/>
                </a:solidFill>
              </a:rPr>
              <a:t>Stage 1. </a:t>
            </a:r>
            <a:r>
              <a:rPr lang="en-AU" sz="2800" b="1" dirty="0" smtClean="0">
                <a:solidFill>
                  <a:srgbClr val="FFFF00"/>
                </a:solidFill>
              </a:rPr>
              <a:t>Pre-contemplation</a:t>
            </a:r>
            <a:endParaRPr lang="en-AU" sz="2800" b="1" dirty="0">
              <a:solidFill>
                <a:srgbClr val="FFFF00"/>
              </a:solidFill>
            </a:endParaRPr>
          </a:p>
        </p:txBody>
      </p:sp>
      <p:sp>
        <p:nvSpPr>
          <p:cNvPr id="309253" name="Rectangle 5"/>
          <p:cNvSpPr>
            <a:spLocks noChangeArrowheads="1"/>
          </p:cNvSpPr>
          <p:nvPr/>
        </p:nvSpPr>
        <p:spPr bwMode="auto">
          <a:xfrm>
            <a:off x="571472" y="1889125"/>
            <a:ext cx="41529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dirty="0"/>
              <a:t>• Not considering </a:t>
            </a:r>
            <a:r>
              <a:rPr lang="en-US" sz="2000" dirty="0" err="1"/>
              <a:t>behavioural</a:t>
            </a:r>
            <a:r>
              <a:rPr lang="en-US" sz="2000" dirty="0"/>
              <a:t> change</a:t>
            </a:r>
          </a:p>
          <a:p>
            <a:pPr eaLnBrk="0" hangingPunct="0"/>
            <a:endParaRPr lang="en-US" sz="2000" dirty="0"/>
          </a:p>
          <a:p>
            <a:pPr eaLnBrk="0" hangingPunct="0"/>
            <a:r>
              <a:rPr lang="en-US" sz="2000" dirty="0">
                <a:solidFill>
                  <a:srgbClr val="000000"/>
                </a:solidFill>
              </a:rPr>
              <a:t>• No intention of being more active within the next 6 months.</a:t>
            </a:r>
          </a:p>
          <a:p>
            <a:pPr eaLnBrk="0" hangingPunct="0"/>
            <a:r>
              <a:rPr lang="en-US" sz="20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Not aware their lack of activity is a problem.</a:t>
            </a:r>
          </a:p>
          <a:p>
            <a:pPr eaLnBrk="0" hangingPunct="0"/>
            <a:endParaRPr lang="en-US" sz="2000" dirty="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Most difficult group </a:t>
            </a:r>
          </a:p>
          <a:p>
            <a:pPr eaLnBrk="0" hangingPunct="0"/>
            <a:endParaRPr lang="en-US" sz="2000" dirty="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 Only start to think about change due to constant pressure or after a </a:t>
            </a:r>
            <a:r>
              <a:rPr lang="en-US" sz="2000" dirty="0" err="1">
                <a:solidFill>
                  <a:srgbClr val="000000"/>
                </a:solidFill>
              </a:rPr>
              <a:t>signiﬁcant</a:t>
            </a:r>
            <a:r>
              <a:rPr lang="en-US" sz="2000" dirty="0">
                <a:solidFill>
                  <a:srgbClr val="000000"/>
                </a:solidFill>
              </a:rPr>
              <a:t> health event </a:t>
            </a:r>
            <a:r>
              <a:rPr lang="en-US" sz="2000" dirty="0" err="1">
                <a:solidFill>
                  <a:srgbClr val="000000"/>
                </a:solidFill>
              </a:rPr>
              <a:t>eg</a:t>
            </a:r>
            <a:r>
              <a:rPr lang="en-US" sz="2000" dirty="0">
                <a:solidFill>
                  <a:srgbClr val="000000"/>
                </a:solidFill>
              </a:rPr>
              <a:t>. heart attack.</a:t>
            </a:r>
          </a:p>
          <a:p>
            <a:pPr eaLnBrk="0" hangingPunct="0"/>
            <a:endParaRPr lang="en-US" sz="2000" dirty="0"/>
          </a:p>
        </p:txBody>
      </p:sp>
      <p:sp>
        <p:nvSpPr>
          <p:cNvPr id="309254" name="Text Box 6"/>
          <p:cNvSpPr txBox="1">
            <a:spLocks noChangeArrowheads="1"/>
          </p:cNvSpPr>
          <p:nvPr/>
        </p:nvSpPr>
        <p:spPr bwMode="auto">
          <a:xfrm>
            <a:off x="4800600" y="4038600"/>
            <a:ext cx="115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/>
              <a:t>Stage 1</a:t>
            </a:r>
          </a:p>
        </p:txBody>
      </p:sp>
      <p:pic>
        <p:nvPicPr>
          <p:cNvPr id="309255" name="Picture 7" descr="ar5-d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343400"/>
            <a:ext cx="238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3" grpId="0" build="p" autoUpdateAnimBg="0"/>
      <p:bldP spid="30925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Stages of Change Model</a:t>
            </a: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0"/>
            <a:ext cx="35655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857250" y="1285875"/>
            <a:ext cx="5045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 dirty="0">
                <a:solidFill>
                  <a:srgbClr val="FFFF00"/>
                </a:solidFill>
              </a:rPr>
              <a:t>Stage 2. Contemplation</a:t>
            </a:r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990600" y="1981200"/>
            <a:ext cx="37338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/>
              <a:t> Acknowledge that they need to become more active.</a:t>
            </a:r>
          </a:p>
          <a:p>
            <a:pPr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Weighing up the pros and cons of being more active. </a:t>
            </a:r>
          </a:p>
          <a:p>
            <a:pPr algn="just"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Intention of becoming more active within the next 6 months.</a:t>
            </a:r>
          </a:p>
          <a:p>
            <a:pPr algn="just"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Some individuals remain in this stage for long periods.</a:t>
            </a: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0278" name="Text Box 6"/>
          <p:cNvSpPr txBox="1">
            <a:spLocks noChangeArrowheads="1"/>
          </p:cNvSpPr>
          <p:nvPr/>
        </p:nvSpPr>
        <p:spPr bwMode="auto">
          <a:xfrm>
            <a:off x="6400800" y="6248400"/>
            <a:ext cx="115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/>
              <a:t>Stage 2</a:t>
            </a:r>
          </a:p>
        </p:txBody>
      </p:sp>
      <p:pic>
        <p:nvPicPr>
          <p:cNvPr id="310279" name="Picture 7" descr="ar5-u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5638800"/>
            <a:ext cx="2619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7" grpId="0" build="p" autoUpdateAnimBg="0"/>
      <p:bldP spid="31027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Stages of Change Model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0"/>
            <a:ext cx="35655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785813" y="1357313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 dirty="0">
                <a:solidFill>
                  <a:srgbClr val="FFFF00"/>
                </a:solidFill>
              </a:rPr>
              <a:t>Stage 3. Preparation</a:t>
            </a: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/>
              <a:t>Seriously considering becoming more active </a:t>
            </a:r>
          </a:p>
          <a:p>
            <a:pPr eaLnBrk="0" hangingPunct="0"/>
            <a:r>
              <a:rPr lang="en-US" sz="2000"/>
              <a:t> 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/>
              <a:t>May exercise once or twice a week or several times a month. 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/>
              <a:t>May be doing physical activity but are not meeting the physical activity guidelines. 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1302" name="Text Box 6"/>
          <p:cNvSpPr txBox="1">
            <a:spLocks noChangeArrowheads="1"/>
          </p:cNvSpPr>
          <p:nvPr/>
        </p:nvSpPr>
        <p:spPr bwMode="auto">
          <a:xfrm>
            <a:off x="7924800" y="50292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/>
              <a:t>Stage 3</a:t>
            </a:r>
          </a:p>
        </p:txBody>
      </p:sp>
      <p:pic>
        <p:nvPicPr>
          <p:cNvPr id="311303" name="Picture 7" descr="ar5-l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724400"/>
            <a:ext cx="598488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1" grpId="0" build="p" autoUpdateAnimBg="0"/>
      <p:bldP spid="3113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Stages of Change Model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0"/>
            <a:ext cx="35655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857250" y="1214438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 dirty="0">
                <a:solidFill>
                  <a:srgbClr val="FFFF00"/>
                </a:solidFill>
              </a:rPr>
              <a:t>Stage 4. Action</a:t>
            </a: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2000" dirty="0"/>
              <a:t> Requires the largest effort, time and energy. </a:t>
            </a:r>
          </a:p>
          <a:p>
            <a:pPr algn="just" eaLnBrk="0" hangingPunct="0">
              <a:buFontTx/>
              <a:buChar char="•"/>
            </a:pPr>
            <a:endParaRPr lang="en-US" sz="2000" dirty="0">
              <a:latin typeface="Franklin Gothic EF"/>
            </a:endParaRPr>
          </a:p>
          <a:p>
            <a:pPr algn="just" eaLnBrk="0" hangingPunct="0">
              <a:buFontTx/>
              <a:buChar char="•"/>
            </a:pPr>
            <a:r>
              <a:rPr lang="en-US" sz="2000" dirty="0"/>
              <a:t> Attempting to follow National Physical Activity Guidelines.</a:t>
            </a:r>
          </a:p>
          <a:p>
            <a:pPr algn="just" eaLnBrk="0" hangingPunct="0">
              <a:buFontTx/>
              <a:buChar char="•"/>
            </a:pPr>
            <a:endParaRPr lang="en-US" sz="2000" dirty="0">
              <a:latin typeface="Franklin Gothic EF"/>
            </a:endParaRPr>
          </a:p>
          <a:p>
            <a:pPr algn="just" eaLnBrk="0" hangingPunct="0">
              <a:buFontTx/>
              <a:buChar char="•"/>
            </a:pPr>
            <a:r>
              <a:rPr lang="en-US" sz="2000" dirty="0"/>
              <a:t> Relapse is common, however if an individual maintains the active stage for six months they move into the maintenance stage.</a:t>
            </a:r>
            <a:endParaRPr lang="en-US" sz="2000" dirty="0">
              <a:latin typeface="Franklin Gothic EF"/>
            </a:endParaRPr>
          </a:p>
          <a:p>
            <a:pPr eaLnBrk="0" hangingPunct="0"/>
            <a:endParaRPr lang="en-US" sz="2000" dirty="0">
              <a:solidFill>
                <a:srgbClr val="000000"/>
              </a:solidFill>
            </a:endParaRPr>
          </a:p>
          <a:p>
            <a:pPr algn="just" eaLnBrk="0" hangingPunct="0"/>
            <a:endParaRPr lang="en-US" sz="2000" dirty="0">
              <a:solidFill>
                <a:srgbClr val="000000"/>
              </a:solidFill>
            </a:endParaRPr>
          </a:p>
          <a:p>
            <a:pPr eaLnBrk="0" hangingPunct="0"/>
            <a:endParaRPr lang="en-US" sz="2000" dirty="0"/>
          </a:p>
        </p:txBody>
      </p:sp>
      <p:sp>
        <p:nvSpPr>
          <p:cNvPr id="312326" name="Text Box 6"/>
          <p:cNvSpPr txBox="1">
            <a:spLocks noChangeArrowheads="1"/>
          </p:cNvSpPr>
          <p:nvPr/>
        </p:nvSpPr>
        <p:spPr bwMode="auto">
          <a:xfrm>
            <a:off x="5029200" y="3657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/>
              <a:t>Stage 4</a:t>
            </a:r>
          </a:p>
        </p:txBody>
      </p:sp>
      <p:pic>
        <p:nvPicPr>
          <p:cNvPr id="312327" name="Picture 7" descr="ar5-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038600"/>
            <a:ext cx="609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5" grpId="0" build="p" autoUpdateAnimBg="0"/>
      <p:bldP spid="31232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Stages of Change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2786058"/>
            <a:ext cx="6543692" cy="3054353"/>
          </a:xfrm>
        </p:spPr>
        <p:txBody>
          <a:bodyPr/>
          <a:lstStyle/>
          <a:p>
            <a:r>
              <a:rPr lang="en-AU" sz="2000" b="1" dirty="0" smtClean="0"/>
              <a:t>Regularly active as part of their lifestyle</a:t>
            </a:r>
          </a:p>
          <a:p>
            <a:r>
              <a:rPr lang="en-AU" sz="2000" b="1" dirty="0" smtClean="0"/>
              <a:t>Meeting NPAG for six months</a:t>
            </a:r>
          </a:p>
          <a:p>
            <a:r>
              <a:rPr lang="en-AU" sz="2000" b="1" dirty="0" smtClean="0"/>
              <a:t>Person continually strives to overcome barriers.</a:t>
            </a:r>
          </a:p>
          <a:p>
            <a:r>
              <a:rPr lang="en-AU" sz="2000" b="1" dirty="0" smtClean="0"/>
              <a:t>May be in this stage for up to five years.</a:t>
            </a:r>
          </a:p>
          <a:p>
            <a:pPr>
              <a:buNone/>
            </a:pPr>
            <a:endParaRPr lang="en-AU" sz="2000" dirty="0">
              <a:latin typeface="Franklin Gothic EF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4D1A6-B05C-4DBC-B3F1-F39D94BDB220}" type="datetime1">
              <a:rPr lang="en-AU" smtClean="0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7FDD5-D3B2-4B91-A71F-A35CEB5F20CB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928662" y="1714488"/>
            <a:ext cx="3743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Stage 5 Maintenance</a:t>
            </a:r>
            <a:endParaRPr lang="en-A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Stages of Change Model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r>
              <a:rPr lang="en-AU" b="1" dirty="0" smtClean="0"/>
              <a:t>Regularly active for over five years</a:t>
            </a:r>
          </a:p>
          <a:p>
            <a:r>
              <a:rPr lang="en-AU" b="1" dirty="0" smtClean="0"/>
              <a:t>Relapse very unlikely</a:t>
            </a:r>
          </a:p>
          <a:p>
            <a:r>
              <a:rPr lang="en-AU" b="1" dirty="0" smtClean="0"/>
              <a:t>Permanent behaviour change has occurred.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4D1A6-B05C-4DBC-B3F1-F39D94BDB220}" type="datetime1">
              <a:rPr lang="en-AU" smtClean="0"/>
              <a:pPr>
                <a:defRPr/>
              </a:pPr>
              <a:t>3/03/2009</a:t>
            </a:fld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7FDD5-D3B2-4B91-A71F-A35CEB5F20CB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1071538" y="1714488"/>
            <a:ext cx="36140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Stage 6-Termination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8229600" cy="1143000"/>
          </a:xfrm>
        </p:spPr>
        <p:txBody>
          <a:bodyPr/>
          <a:lstStyle/>
          <a:p>
            <a:r>
              <a:rPr lang="en-AU" smtClean="0"/>
              <a:t>Stages of Change Model</a:t>
            </a: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286000"/>
            <a:ext cx="35655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785813" y="1285875"/>
            <a:ext cx="5045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 dirty="0">
                <a:solidFill>
                  <a:srgbClr val="FFFF00"/>
                </a:solidFill>
              </a:rPr>
              <a:t>Relapse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 dirty="0"/>
              <a:t> Potential of relapse at any stage between </a:t>
            </a:r>
            <a:r>
              <a:rPr lang="en-US" sz="2000" dirty="0" err="1"/>
              <a:t>precontemplation</a:t>
            </a:r>
            <a:r>
              <a:rPr lang="en-US" sz="2000" dirty="0"/>
              <a:t> and termination. </a:t>
            </a:r>
          </a:p>
          <a:p>
            <a:pPr eaLnBrk="0" hangingPunct="0"/>
            <a:endParaRPr lang="en-US" sz="2000" dirty="0">
              <a:latin typeface="Franklin Gothic EF"/>
            </a:endParaRPr>
          </a:p>
          <a:p>
            <a:pPr eaLnBrk="0" hangingPunct="0">
              <a:buFontTx/>
              <a:buChar char="•"/>
            </a:pPr>
            <a:r>
              <a:rPr lang="en-US" sz="2000" dirty="0"/>
              <a:t>Individuals who have reached maintenance stage are more likely to only relapse to Stage 3. </a:t>
            </a:r>
          </a:p>
          <a:p>
            <a:pPr eaLnBrk="0" hangingPunct="0">
              <a:buFontTx/>
              <a:buChar char="•"/>
            </a:pPr>
            <a:endParaRPr lang="en-US" sz="2000" dirty="0">
              <a:latin typeface="Franklin Gothic EF"/>
            </a:endParaRPr>
          </a:p>
          <a:p>
            <a:pPr eaLnBrk="0" hangingPunct="0">
              <a:buFontTx/>
              <a:buChar char="•"/>
            </a:pPr>
            <a:r>
              <a:rPr lang="en-US" sz="2000" dirty="0"/>
              <a:t>Individuals who have never reached Stage 5 can relapse to Stage 1. </a:t>
            </a:r>
          </a:p>
          <a:p>
            <a:pPr eaLnBrk="0" hangingPunct="0">
              <a:buFontTx/>
              <a:buChar char="•"/>
            </a:pPr>
            <a:endParaRPr lang="en-US" sz="2000" dirty="0">
              <a:latin typeface="Franklin Gothic EF"/>
            </a:endParaRPr>
          </a:p>
          <a:p>
            <a:pPr eaLnBrk="0" hangingPunct="0">
              <a:buFontTx/>
              <a:buChar char="•"/>
            </a:pPr>
            <a:r>
              <a:rPr lang="en-US" sz="2000" dirty="0"/>
              <a:t>Relapse is not failure and occurs most commonly between Stages 2 and 4.</a:t>
            </a:r>
            <a:endParaRPr lang="en-US" sz="2000" dirty="0">
              <a:latin typeface="Franklin Gothic EF"/>
            </a:endParaRPr>
          </a:p>
          <a:p>
            <a:pPr eaLnBrk="0" hangingPunct="0"/>
            <a:endParaRPr lang="en-US" sz="2000" dirty="0">
              <a:solidFill>
                <a:srgbClr val="000000"/>
              </a:solidFill>
            </a:endParaRPr>
          </a:p>
          <a:p>
            <a:pPr algn="just" eaLnBrk="0" hangingPunct="0"/>
            <a:endParaRPr lang="en-US" sz="2000" dirty="0">
              <a:solidFill>
                <a:srgbClr val="000000"/>
              </a:solidFill>
            </a:endParaRPr>
          </a:p>
          <a:p>
            <a:pPr eaLnBrk="0" hangingPunct="0"/>
            <a:endParaRPr lang="en-US" sz="2000" dirty="0"/>
          </a:p>
        </p:txBody>
      </p:sp>
      <p:sp>
        <p:nvSpPr>
          <p:cNvPr id="313350" name="AutoShape 6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1" name="AutoShape 7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2" name="AutoShape 8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3" name="AutoShape 9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4" name="AutoShape 10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5" name="AutoShape 11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6" name="AutoShape 12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7" name="AutoShape 13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8" name="AutoShape 14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9" name="AutoShape 15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60" name="AutoShape 16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61" name="AutoShape 17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2B9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2B9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0"/>
                            </p:stCondLst>
                            <p:childTnLst>
                              <p:par>
                                <p:cTn id="52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500"/>
                            </p:stCondLst>
                            <p:childTnLst>
                              <p:par>
                                <p:cTn id="55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9" grpId="0" build="p" autoUpdateAnimBg="0"/>
      <p:bldP spid="313350" grpId="0" animBg="1"/>
      <p:bldP spid="313351" grpId="0" animBg="1"/>
      <p:bldP spid="313352" grpId="0" animBg="1"/>
      <p:bldP spid="313353" grpId="0" animBg="1"/>
      <p:bldP spid="313354" grpId="0" animBg="1"/>
      <p:bldP spid="313355" grpId="0" animBg="1"/>
      <p:bldP spid="313356" grpId="0" animBg="1"/>
      <p:bldP spid="313357" grpId="0" animBg="1"/>
      <p:bldP spid="313358" grpId="0" animBg="1"/>
      <p:bldP spid="313359" grpId="0" animBg="1"/>
      <p:bldP spid="313360" grpId="0" animBg="1"/>
      <p:bldP spid="31336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pic>
        <p:nvPicPr>
          <p:cNvPr id="23555" name="Picture 20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495300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28600"/>
            <a:ext cx="25146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0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200400"/>
            <a:ext cx="304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0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267200"/>
            <a:ext cx="13954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05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32004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0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3200400"/>
            <a:ext cx="1981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205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1800" y="6096000"/>
            <a:ext cx="1927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62" name="Line 2058"/>
          <p:cNvSpPr>
            <a:spLocks noChangeShapeType="1"/>
          </p:cNvSpPr>
          <p:nvPr/>
        </p:nvSpPr>
        <p:spPr bwMode="auto">
          <a:xfrm>
            <a:off x="5715000" y="16764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4" name="Line 2060"/>
          <p:cNvSpPr>
            <a:spLocks noChangeShapeType="1"/>
          </p:cNvSpPr>
          <p:nvPr/>
        </p:nvSpPr>
        <p:spPr bwMode="auto">
          <a:xfrm flipH="1">
            <a:off x="2895600" y="2743200"/>
            <a:ext cx="3657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5" name="Line 2061"/>
          <p:cNvSpPr>
            <a:spLocks noChangeShapeType="1"/>
          </p:cNvSpPr>
          <p:nvPr/>
        </p:nvSpPr>
        <p:spPr bwMode="auto">
          <a:xfrm>
            <a:off x="6248400" y="5791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6" name="Line 2062"/>
          <p:cNvSpPr>
            <a:spLocks noChangeShapeType="1"/>
          </p:cNvSpPr>
          <p:nvPr/>
        </p:nvSpPr>
        <p:spPr bwMode="auto">
          <a:xfrm>
            <a:off x="3124200" y="5791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62" grpId="0" animBg="1"/>
      <p:bldP spid="253964" grpId="0" animBg="1"/>
      <p:bldP spid="253965" grpId="0" animBg="1"/>
      <p:bldP spid="253966" grpId="0" animBg="1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colormaster">
  <a:themeElements>
    <a:clrScheme name="7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colormaster">
  <a:themeElements>
    <a:clrScheme name="8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ach3">
  <a:themeElements>
    <a:clrScheme name="Beach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ach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ch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ch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ch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_002">
  <a:themeElements>
    <a:clrScheme name="b_002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b_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_002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2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2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olormaster">
  <a:themeElements>
    <a:clrScheme name="1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lormaster">
  <a:themeElements>
    <a:clrScheme name="2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lormaster">
  <a:themeElements>
    <a:clrScheme name="3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lormaster">
  <a:themeElements>
    <a:clrScheme name="4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lormaster">
  <a:themeElements>
    <a:clrScheme name="5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olormaster">
  <a:themeElements>
    <a:clrScheme name="6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</TotalTime>
  <Words>534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Blank</vt:lpstr>
      <vt:lpstr>Beach3</vt:lpstr>
      <vt:lpstr>b_002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STAGES OF CHANGE</vt:lpstr>
      <vt:lpstr>Stages of Change Model</vt:lpstr>
      <vt:lpstr>Stages of Change Model</vt:lpstr>
      <vt:lpstr>Stages of Change Model</vt:lpstr>
      <vt:lpstr>Stages of Change Model</vt:lpstr>
      <vt:lpstr>Stages of Change Model</vt:lpstr>
      <vt:lpstr>Stages of Change Model</vt:lpstr>
      <vt:lpstr>Stages of Change Model</vt:lpstr>
      <vt:lpstr>Slide 9</vt:lpstr>
      <vt:lpstr>Strategies for promoting PA</vt:lpstr>
      <vt:lpstr>Readiness to change – (motivational readiness)</vt:lpstr>
      <vt:lpstr>Slide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CHANGE</dc:title>
  <dc:creator>Lyn Clarkson</dc:creator>
  <cp:lastModifiedBy>Lyn Clarkson</cp:lastModifiedBy>
  <cp:revision>3</cp:revision>
  <dcterms:created xsi:type="dcterms:W3CDTF">2008-11-18T00:55:56Z</dcterms:created>
  <dcterms:modified xsi:type="dcterms:W3CDTF">2009-03-03T01:27:58Z</dcterms:modified>
</cp:coreProperties>
</file>